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93" r:id="rId3"/>
    <p:sldId id="289" r:id="rId4"/>
    <p:sldId id="260" r:id="rId5"/>
    <p:sldId id="281" r:id="rId6"/>
    <p:sldId id="290" r:id="rId7"/>
    <p:sldId id="267" r:id="rId8"/>
    <p:sldId id="282" r:id="rId9"/>
    <p:sldId id="264" r:id="rId10"/>
    <p:sldId id="283" r:id="rId11"/>
    <p:sldId id="263" r:id="rId12"/>
    <p:sldId id="284" r:id="rId13"/>
    <p:sldId id="262" r:id="rId14"/>
    <p:sldId id="285" r:id="rId15"/>
    <p:sldId id="266" r:id="rId16"/>
    <p:sldId id="286" r:id="rId17"/>
    <p:sldId id="268" r:id="rId18"/>
    <p:sldId id="294" r:id="rId19"/>
    <p:sldId id="291" r:id="rId20"/>
    <p:sldId id="288" r:id="rId21"/>
    <p:sldId id="279" r:id="rId22"/>
    <p:sldId id="295" r:id="rId23"/>
  </p:sldIdLst>
  <p:sldSz cx="9144000" cy="6858000" type="screen4x3"/>
  <p:notesSz cx="7007225" cy="928846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17" autoAdjust="0"/>
    <p:restoredTop sz="94693" autoAdjust="0"/>
  </p:normalViewPr>
  <p:slideViewPr>
    <p:cSldViewPr>
      <p:cViewPr varScale="1">
        <p:scale>
          <a:sx n="89" d="100"/>
          <a:sy n="89" d="100"/>
        </p:scale>
        <p:origin x="74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-46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8750" y="0"/>
            <a:ext cx="30368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1738"/>
            <a:ext cx="3036888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8750" y="8821738"/>
            <a:ext cx="3036888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24F89096-C8CD-4F51-87B2-30FD263077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36497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688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8750" y="0"/>
            <a:ext cx="303688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E677D-7E52-4B9B-B32D-C24A7CA415C8}" type="datetimeFigureOut">
              <a:rPr lang="en-US" smtClean="0"/>
              <a:t>12/11/2017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75" y="1160463"/>
            <a:ext cx="4181475" cy="31353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088" y="4470400"/>
            <a:ext cx="5607050" cy="3657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3325"/>
            <a:ext cx="303688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8750" y="8823325"/>
            <a:ext cx="303688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4CC675-6273-4D30-ABB8-15DFFAF2E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54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CC675-6273-4D30-ABB8-15DFFAF2E28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64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CC675-6273-4D30-ABB8-15DFFAF2E28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100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CC675-6273-4D30-ABB8-15DFFAF2E28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352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CC675-6273-4D30-ABB8-15DFFAF2E28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396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CC675-6273-4D30-ABB8-15DFFAF2E28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8527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CC675-6273-4D30-ABB8-15DFFAF2E28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0943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CC675-6273-4D30-ABB8-15DFFAF2E28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192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CC675-6273-4D30-ABB8-15DFFAF2E28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762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CC675-6273-4D30-ABB8-15DFFAF2E28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794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CC675-6273-4D30-ABB8-15DFFAF2E28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473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CC675-6273-4D30-ABB8-15DFFAF2E28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479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CC675-6273-4D30-ABB8-15DFFAF2E28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2724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CC675-6273-4D30-ABB8-15DFFAF2E28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51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CC675-6273-4D30-ABB8-15DFFAF2E28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04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CC675-6273-4D30-ABB8-15DFFAF2E28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23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CC675-6273-4D30-ABB8-15DFFAF2E28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836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CC675-6273-4D30-ABB8-15DFFAF2E28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544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CC675-6273-4D30-ABB8-15DFFAF2E28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0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CC675-6273-4D30-ABB8-15DFFAF2E28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2882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CC675-6273-4D30-ABB8-15DFFAF2E28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37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7577B-87FD-4ED1-BDA2-5B63A2841E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6796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83087-FFBA-41C1-A86E-9EED7DD007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0073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3B0FB-2585-4882-97A9-5AEE8FF2CC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045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99511-B229-4386-88C0-5BC4A7FAB1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3794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BF44DF-B166-4514-A0A3-3BB904C6B4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9887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FBE24-79F0-4DA3-BC67-B2C7C9BDB9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3954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26E8D-8294-4150-B4B4-C13B31144D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0680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F95CA-8AB0-4C70-9D67-69B1569334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3288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117995-D7B3-4C4A-B5FE-09D324950B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3586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AC1DB-7959-413F-B852-95D12E4EBB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0703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1F0C55-DC16-4904-96AA-82ACD1C088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2713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F7BF85F3-9DE3-47E6-956E-45C8BD2464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ildandscenicnashuarivers.org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457200"/>
            <a:ext cx="7772400" cy="1470025"/>
          </a:xfrm>
        </p:spPr>
        <p:txBody>
          <a:bodyPr anchor="ctr"/>
          <a:lstStyle/>
          <a:p>
            <a:pPr eaLnBrk="1" hangingPunct="1"/>
            <a:r>
              <a:rPr lang="en-US" altLang="en-US" sz="4000" b="1" dirty="0" smtClean="0"/>
              <a:t>Partnership </a:t>
            </a:r>
            <a:br>
              <a:rPr lang="en-US" altLang="en-US" sz="4000" b="1" dirty="0" smtClean="0"/>
            </a:br>
            <a:r>
              <a:rPr lang="en-US" altLang="en-US" sz="4000" b="1" dirty="0" smtClean="0"/>
              <a:t>Wild and Scenic Rivers</a:t>
            </a:r>
            <a:br>
              <a:rPr lang="en-US" altLang="en-US" sz="4000" b="1" dirty="0" smtClean="0"/>
            </a:br>
            <a:endParaRPr lang="en-US" altLang="en-US" sz="4000" b="1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" y="1927225"/>
            <a:ext cx="8763000" cy="4495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Proposed for Segments of the Nashua, </a:t>
            </a:r>
            <a:r>
              <a:rPr lang="en-US" altLang="en-US" sz="1800" dirty="0"/>
              <a:t>Squannacook </a:t>
            </a:r>
            <a:r>
              <a:rPr lang="en-US" altLang="en-US" sz="1800" dirty="0" smtClean="0"/>
              <a:t>&amp; Nissitissit Rivers </a:t>
            </a:r>
          </a:p>
          <a:p>
            <a:pPr eaLnBrk="1" hangingPunct="1">
              <a:lnSpc>
                <a:spcPct val="80000"/>
              </a:lnSpc>
            </a:pPr>
            <a:endParaRPr lang="en-US" altLang="en-US" sz="1800" dirty="0" smtClean="0"/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b="1" dirty="0" smtClean="0"/>
              <a:t>Presentation to Partner Communities</a:t>
            </a:r>
          </a:p>
          <a:p>
            <a:pPr eaLnBrk="1" hangingPunct="1">
              <a:lnSpc>
                <a:spcPct val="80000"/>
              </a:lnSpc>
            </a:pPr>
            <a:endParaRPr lang="en-US" altLang="en-US" sz="1800" b="1" dirty="0" smtClean="0"/>
          </a:p>
          <a:p>
            <a:pPr eaLnBrk="1" hangingPunct="1">
              <a:lnSpc>
                <a:spcPct val="80000"/>
              </a:lnSpc>
            </a:pPr>
            <a:endParaRPr lang="en-US" altLang="en-US" sz="1800" b="1" dirty="0" smtClean="0"/>
          </a:p>
          <a:p>
            <a:pPr eaLnBrk="1" hangingPunct="1">
              <a:lnSpc>
                <a:spcPct val="80000"/>
              </a:lnSpc>
            </a:pPr>
            <a:r>
              <a:rPr lang="en-US" altLang="en-US" sz="4000" u="sng" dirty="0"/>
              <a:t>Status report</a:t>
            </a:r>
            <a:r>
              <a:rPr lang="en-US" altLang="en-US" sz="4000" dirty="0"/>
              <a:t>: on the work of </a:t>
            </a:r>
            <a:r>
              <a:rPr lang="en-US" altLang="en-US" sz="4000" dirty="0" smtClean="0"/>
              <a:t>the</a:t>
            </a:r>
            <a:r>
              <a:rPr lang="en-US" altLang="en-US" sz="4000" dirty="0"/>
              <a:t/>
            </a:r>
            <a:br>
              <a:rPr lang="en-US" altLang="en-US" sz="4000" dirty="0"/>
            </a:br>
            <a:r>
              <a:rPr lang="en-US" altLang="en-US" sz="4000" dirty="0"/>
              <a:t>Nashua River Wild and </a:t>
            </a:r>
            <a:r>
              <a:rPr lang="en-US" altLang="en-US" sz="4000" dirty="0" smtClean="0"/>
              <a:t>Scenic Rivers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4000" dirty="0" smtClean="0"/>
              <a:t>Study </a:t>
            </a:r>
            <a:r>
              <a:rPr lang="en-US" altLang="en-US" sz="4000" dirty="0"/>
              <a:t>Committee</a:t>
            </a:r>
            <a:endParaRPr lang="en-US" altLang="en-US" sz="4000" u="sng" dirty="0" smtClean="0"/>
          </a:p>
        </p:txBody>
      </p:sp>
      <p:pic>
        <p:nvPicPr>
          <p:cNvPr id="3076" name="Picture 4" descr="W&amp;S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181600"/>
            <a:ext cx="1422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beaver brool land d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433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238500"/>
            <a:ext cx="4826000" cy="36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/>
              <a:t>Why is the Wild and Scenic River Study itself so valuable?</a:t>
            </a:r>
            <a:r>
              <a:rPr lang="en-US" altLang="en-US" sz="3600" dirty="0" smtClean="0"/>
              <a:t/>
            </a:r>
            <a:br>
              <a:rPr lang="en-US" altLang="en-US" sz="3600" dirty="0" smtClean="0"/>
            </a:br>
            <a:r>
              <a:rPr lang="en-US" altLang="en-US" sz="3600" dirty="0" smtClean="0"/>
              <a:t>	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05000"/>
            <a:ext cx="91440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O</a:t>
            </a:r>
            <a:r>
              <a:rPr lang="en-US" altLang="en-US" sz="2800" dirty="0" smtClean="0"/>
              <a:t>pportunity for towns along these rivers to work together to protect their shared </a:t>
            </a:r>
            <a:r>
              <a:rPr lang="en-US" altLang="en-US" sz="2800" u="sng" dirty="0"/>
              <a:t>regional</a:t>
            </a:r>
            <a:r>
              <a:rPr lang="en-US" altLang="en-US" sz="2800" dirty="0"/>
              <a:t> </a:t>
            </a:r>
            <a:r>
              <a:rPr lang="en-US" altLang="en-US" sz="2800" dirty="0" smtClean="0"/>
              <a:t>resources.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400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P</a:t>
            </a:r>
            <a:r>
              <a:rPr lang="en-US" altLang="en-US" sz="2800" dirty="0" smtClean="0"/>
              <a:t>rovides towns with structure, expertise and </a:t>
            </a:r>
            <a:r>
              <a:rPr lang="en-US" altLang="en-US" sz="2800" u="sng" dirty="0" smtClean="0"/>
              <a:t>funding</a:t>
            </a:r>
            <a:r>
              <a:rPr lang="en-US" altLang="en-US" sz="2800" dirty="0" smtClean="0"/>
              <a:t>  to identify needs, set goals and implement the Management Plan to maintain &amp; protect these rivers.</a:t>
            </a:r>
          </a:p>
          <a:p>
            <a:pPr eaLnBrk="1" hangingPunct="1">
              <a:lnSpc>
                <a:spcPct val="90000"/>
              </a:lnSpc>
            </a:pPr>
            <a:endParaRPr lang="en-US" altLang="en-US" sz="1400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E</a:t>
            </a:r>
            <a:r>
              <a:rPr lang="en-US" altLang="en-US" sz="2800" dirty="0" smtClean="0"/>
              <a:t>ntirely </a:t>
            </a:r>
            <a:r>
              <a:rPr lang="en-US" altLang="en-US" sz="2800" u="sng" dirty="0" smtClean="0"/>
              <a:t>voluntary</a:t>
            </a:r>
            <a:r>
              <a:rPr lang="en-US" altLang="en-US" sz="2800" dirty="0" smtClean="0"/>
              <a:t> &amp; </a:t>
            </a:r>
            <a:r>
              <a:rPr lang="en-US" altLang="en-US" sz="2800" u="sng" dirty="0" smtClean="0"/>
              <a:t>locally</a:t>
            </a:r>
            <a:r>
              <a:rPr lang="en-US" altLang="en-US" sz="2800" dirty="0" smtClean="0"/>
              <a:t> determined process.  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2400" y="304800"/>
            <a:ext cx="8839200" cy="583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2056" y="6324599"/>
            <a:ext cx="8698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Nashua River - Ayer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-228600" y="381000"/>
            <a:ext cx="9601200" cy="990600"/>
          </a:xfrm>
        </p:spPr>
        <p:txBody>
          <a:bodyPr/>
          <a:lstStyle/>
          <a:p>
            <a:pPr eaLnBrk="1" hangingPunct="1"/>
            <a:r>
              <a:rPr lang="en-US" altLang="en-US" sz="3100" b="1" dirty="0" smtClean="0"/>
              <a:t>What would Wild &amp; Scenic </a:t>
            </a:r>
            <a:r>
              <a:rPr lang="en-US" altLang="en-US" sz="3100" b="1" dirty="0"/>
              <a:t>d</a:t>
            </a:r>
            <a:r>
              <a:rPr lang="en-US" altLang="en-US" sz="3100" b="1" dirty="0" smtClean="0"/>
              <a:t>esignation achieve?</a:t>
            </a:r>
            <a:r>
              <a:rPr lang="en-US" altLang="en-US" sz="3600" dirty="0" smtClean="0"/>
              <a:t/>
            </a:r>
            <a:br>
              <a:rPr lang="en-US" altLang="en-US" sz="3600" dirty="0" smtClean="0"/>
            </a:br>
            <a:endParaRPr lang="en-US" altLang="en-US" sz="3600" dirty="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5791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 dirty="0"/>
              <a:t>G</a:t>
            </a:r>
            <a:r>
              <a:rPr lang="en-US" altLang="en-US" sz="2800" dirty="0" smtClean="0"/>
              <a:t>ranted only if Study process demonstrates both outstanding resources &amp; local commitment to protect them. </a:t>
            </a:r>
          </a:p>
          <a:p>
            <a:pPr eaLnBrk="1" hangingPunct="1">
              <a:lnSpc>
                <a:spcPct val="80000"/>
              </a:lnSpc>
            </a:pPr>
            <a:endParaRPr lang="en-US" altLang="en-US" sz="1000" dirty="0" smtClean="0"/>
          </a:p>
          <a:p>
            <a:pPr eaLnBrk="1" hangingPunct="1">
              <a:lnSpc>
                <a:spcPct val="80000"/>
              </a:lnSpc>
            </a:pPr>
            <a:endParaRPr lang="en-US" altLang="en-US" sz="1000" dirty="0" smtClean="0"/>
          </a:p>
          <a:p>
            <a:pPr eaLnBrk="1" hangingPunct="1">
              <a:lnSpc>
                <a:spcPct val="80000"/>
              </a:lnSpc>
            </a:pPr>
            <a:r>
              <a:rPr lang="en-US" altLang="en-US" sz="2800" dirty="0"/>
              <a:t>P</a:t>
            </a:r>
            <a:r>
              <a:rPr lang="en-US" altLang="en-US" sz="2800" dirty="0" smtClean="0"/>
              <a:t>rohibits </a:t>
            </a:r>
            <a:r>
              <a:rPr lang="en-US" altLang="en-US" sz="2800" dirty="0"/>
              <a:t>new federally-licensed dams and harmful diversions. </a:t>
            </a:r>
            <a:r>
              <a:rPr lang="en-US" altLang="en-US" sz="2800" dirty="0" smtClean="0"/>
              <a:t>Ensures no adverse impacts from future </a:t>
            </a:r>
            <a:r>
              <a:rPr lang="en-US" altLang="en-US" sz="2800" dirty="0"/>
              <a:t>federally-funded </a:t>
            </a:r>
            <a:r>
              <a:rPr lang="en-US" altLang="en-US" sz="2800" dirty="0" smtClean="0"/>
              <a:t>/-</a:t>
            </a:r>
            <a:r>
              <a:rPr lang="en-US" altLang="en-US" sz="2800" dirty="0"/>
              <a:t>permitted water resource </a:t>
            </a:r>
            <a:r>
              <a:rPr lang="en-US" altLang="en-US" sz="2800" dirty="0" smtClean="0"/>
              <a:t>projects.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altLang="en-US" sz="1000" dirty="0" smtClean="0"/>
          </a:p>
          <a:p>
            <a:pPr marL="0" indent="0" eaLnBrk="1" hangingPunct="1">
              <a:lnSpc>
                <a:spcPct val="80000"/>
              </a:lnSpc>
              <a:buNone/>
            </a:pPr>
            <a:endParaRPr lang="en-US" altLang="en-US" sz="1000" dirty="0"/>
          </a:p>
          <a:p>
            <a:pPr eaLnBrk="1" hangingPunct="1">
              <a:lnSpc>
                <a:spcPct val="80000"/>
              </a:lnSpc>
            </a:pPr>
            <a:r>
              <a:rPr lang="en-US" altLang="en-US" sz="2800" dirty="0"/>
              <a:t>D</a:t>
            </a:r>
            <a:r>
              <a:rPr lang="en-US" altLang="en-US" sz="2800" dirty="0" smtClean="0"/>
              <a:t>irected by a locally-based “coordinating council,” which would oversee river </a:t>
            </a:r>
            <a:r>
              <a:rPr lang="en-US" altLang="en-US" sz="2800" dirty="0"/>
              <a:t>management plan </a:t>
            </a:r>
            <a:r>
              <a:rPr lang="en-US" altLang="en-US" sz="2800" dirty="0" smtClean="0"/>
              <a:t>implementation through </a:t>
            </a:r>
            <a:r>
              <a:rPr lang="en-US" altLang="en-US" sz="2800" dirty="0"/>
              <a:t>voluntary </a:t>
            </a:r>
            <a:r>
              <a:rPr lang="en-US" altLang="en-US" sz="2800" dirty="0" smtClean="0"/>
              <a:t>measures.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altLang="en-US" sz="1000" dirty="0" smtClean="0"/>
          </a:p>
          <a:p>
            <a:pPr marL="0" indent="0" eaLnBrk="1" hangingPunct="1">
              <a:lnSpc>
                <a:spcPct val="80000"/>
              </a:lnSpc>
              <a:buNone/>
            </a:pPr>
            <a:endParaRPr lang="en-US" altLang="en-US" sz="1000" dirty="0"/>
          </a:p>
          <a:p>
            <a:pPr eaLnBrk="1" hangingPunct="1">
              <a:lnSpc>
                <a:spcPct val="80000"/>
              </a:lnSpc>
            </a:pPr>
            <a:r>
              <a:rPr lang="en-US" altLang="en-US" sz="2800" dirty="0"/>
              <a:t>Q</a:t>
            </a:r>
            <a:r>
              <a:rPr lang="en-US" altLang="en-US" sz="2800" dirty="0" smtClean="0"/>
              <a:t>ualifies these river segments for annual federal NPS funds</a:t>
            </a:r>
            <a:r>
              <a:rPr lang="en-US" altLang="en-US" sz="2800" dirty="0"/>
              <a:t>. </a:t>
            </a:r>
            <a:r>
              <a:rPr lang="en-US" altLang="en-US" sz="2800" dirty="0" smtClean="0"/>
              <a:t>And, Wild </a:t>
            </a:r>
            <a:r>
              <a:rPr lang="en-US" altLang="en-US" sz="2800" dirty="0"/>
              <a:t>and Scenic status often leverages additional </a:t>
            </a:r>
            <a:r>
              <a:rPr lang="en-US" altLang="en-US" sz="2800" dirty="0" smtClean="0"/>
              <a:t>funds </a:t>
            </a:r>
            <a:r>
              <a:rPr lang="en-US" altLang="en-US" sz="2600" dirty="0" smtClean="0"/>
              <a:t>(</a:t>
            </a:r>
            <a:r>
              <a:rPr lang="en-US" altLang="en-US" sz="2600" dirty="0" err="1" smtClean="0"/>
              <a:t>eg</a:t>
            </a:r>
            <a:r>
              <a:rPr lang="en-US" altLang="en-US" sz="2600" dirty="0" smtClean="0"/>
              <a:t>: priority status on grant applications)</a:t>
            </a:r>
            <a:r>
              <a:rPr lang="en-US" altLang="en-US" sz="2800" dirty="0" smtClean="0"/>
              <a:t>.</a:t>
            </a:r>
            <a:endParaRPr lang="en-US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456" y="305518"/>
            <a:ext cx="8721944" cy="58131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2056" y="6324599"/>
            <a:ext cx="8698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Nissitissit</a:t>
            </a:r>
            <a:r>
              <a:rPr lang="en-US" dirty="0" smtClean="0"/>
              <a:t> River – Pepperell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 dirty="0" smtClean="0"/>
              <a:t>What the Study and Designation </a:t>
            </a:r>
            <a:br>
              <a:rPr lang="en-US" altLang="en-US" sz="3600" b="1" dirty="0" smtClean="0"/>
            </a:br>
            <a:r>
              <a:rPr lang="en-US" altLang="en-US" sz="3600" b="1" dirty="0" smtClean="0"/>
              <a:t>DOES  </a:t>
            </a:r>
            <a:r>
              <a:rPr lang="en-US" altLang="en-US" sz="3600" b="1" i="1" u="sng" dirty="0" smtClean="0"/>
              <a:t>NOT</a:t>
            </a:r>
            <a:r>
              <a:rPr lang="en-US" altLang="en-US" sz="3600" b="1" dirty="0" smtClean="0"/>
              <a:t>  DO: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9144000" cy="55626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800" dirty="0" smtClean="0"/>
              <a:t>Does </a:t>
            </a:r>
            <a:r>
              <a:rPr lang="en-US" altLang="en-US" sz="2800" u="sng" dirty="0" smtClean="0"/>
              <a:t>not</a:t>
            </a:r>
            <a:r>
              <a:rPr lang="en-US" altLang="en-US" sz="2800" b="1" dirty="0" smtClean="0"/>
              <a:t>:</a:t>
            </a:r>
            <a:r>
              <a:rPr lang="en-US" altLang="en-US" sz="2800" dirty="0" smtClean="0"/>
              <a:t> </a:t>
            </a:r>
          </a:p>
          <a:p>
            <a:pPr marL="0" indent="0" eaLnBrk="1" hangingPunct="1">
              <a:buNone/>
            </a:pPr>
            <a:r>
              <a:rPr lang="en-US" altLang="en-US" sz="2800" dirty="0"/>
              <a:t>	</a:t>
            </a:r>
            <a:r>
              <a:rPr lang="en-US" altLang="en-US" sz="2800" dirty="0" smtClean="0"/>
              <a:t>lead to federal acquisition, establish a federal park              	or put land under federal control, force any 	changes in the local process of land-use decision-	making, nor change any existing land uses. </a:t>
            </a:r>
          </a:p>
          <a:p>
            <a:pPr marL="0" indent="0" eaLnBrk="1" hangingPunct="1">
              <a:buNone/>
            </a:pPr>
            <a:endParaRPr lang="en-US" altLang="en-US" sz="800" dirty="0" smtClean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800" u="sng" dirty="0"/>
              <a:t>N</a:t>
            </a:r>
            <a:r>
              <a:rPr lang="en-US" sz="2800" u="sng" dirty="0"/>
              <a:t>o</a:t>
            </a:r>
            <a:r>
              <a:rPr lang="en-US" sz="2800" dirty="0"/>
              <a:t> impact on existing dams</a:t>
            </a:r>
            <a:r>
              <a:rPr lang="en-US" sz="2800" dirty="0" smtClean="0"/>
              <a:t>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sz="80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800" u="sng" dirty="0" smtClean="0"/>
              <a:t>No</a:t>
            </a:r>
            <a:r>
              <a:rPr lang="en-US" altLang="en-US" sz="2800" dirty="0" smtClean="0"/>
              <a:t> affect on hunting and fishing laws</a:t>
            </a:r>
            <a:r>
              <a:rPr lang="en-US" altLang="en-US" sz="2800" i="1" dirty="0" smtClean="0"/>
              <a:t>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sz="800" dirty="0" smtClean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800" u="sng" dirty="0" smtClean="0"/>
              <a:t>No</a:t>
            </a:r>
            <a:r>
              <a:rPr lang="en-US" altLang="en-US" sz="2800" dirty="0" smtClean="0"/>
              <a:t> restricted river access &amp; does </a:t>
            </a:r>
            <a:r>
              <a:rPr lang="en-US" altLang="en-US" sz="2800" u="sng" dirty="0" smtClean="0"/>
              <a:t>not</a:t>
            </a:r>
            <a:r>
              <a:rPr lang="en-US" altLang="en-US" sz="2800" dirty="0" smtClean="0"/>
              <a:t> require </a:t>
            </a:r>
            <a:r>
              <a:rPr lang="en-US" altLang="en-US" sz="2800" dirty="0"/>
              <a:t>public access to private land</a:t>
            </a:r>
            <a:r>
              <a:rPr lang="en-US" altLang="en-US" sz="2800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175"/>
            <a:ext cx="72390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639763"/>
          </a:xfrm>
        </p:spPr>
        <p:txBody>
          <a:bodyPr/>
          <a:lstStyle/>
          <a:p>
            <a:pPr eaLnBrk="1" hangingPunct="1"/>
            <a:r>
              <a:rPr lang="en-US" altLang="en-US" sz="3600" b="1" u="sng" dirty="0" smtClean="0"/>
              <a:t>Next Steps </a:t>
            </a:r>
            <a:r>
              <a:rPr lang="en-US" altLang="en-US" sz="2400" b="1" u="sng" dirty="0" smtClean="0"/>
              <a:t>for the </a:t>
            </a:r>
            <a:r>
              <a:rPr lang="en-US" altLang="en-US" sz="3600" b="1" u="sng" dirty="0" smtClean="0"/>
              <a:t>Study Committee</a:t>
            </a:r>
            <a:r>
              <a:rPr lang="en-US" altLang="en-US" sz="3600" dirty="0" smtClean="0"/>
              <a:t/>
            </a:r>
            <a:br>
              <a:rPr lang="en-US" altLang="en-US" sz="3600" dirty="0" smtClean="0"/>
            </a:br>
            <a:endParaRPr lang="en-US" altLang="en-US" sz="3600" dirty="0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295400"/>
            <a:ext cx="9144000" cy="5410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400" dirty="0" smtClean="0"/>
              <a:t>Outreach &amp; Outstandingly Remarkable Resource Values     sub-committees will reach out to town boards, interested individuals &amp; local organizations to gather relevant information.</a:t>
            </a:r>
          </a:p>
          <a:p>
            <a:pPr eaLnBrk="1" hangingPunct="1">
              <a:defRPr/>
            </a:pPr>
            <a:endParaRPr lang="en-US" altLang="en-US" sz="800" dirty="0"/>
          </a:p>
          <a:p>
            <a:pPr eaLnBrk="1" hangingPunct="1">
              <a:defRPr/>
            </a:pPr>
            <a:r>
              <a:rPr lang="en-US" altLang="en-US" sz="2400" dirty="0" smtClean="0"/>
              <a:t>Drafts of Study Committee’s work--the draft Management Plan-- will be publically shared for further input and feedback.</a:t>
            </a:r>
          </a:p>
          <a:p>
            <a:pPr marL="0" indent="0" eaLnBrk="1" hangingPunct="1">
              <a:buNone/>
              <a:defRPr/>
            </a:pPr>
            <a:endParaRPr lang="en-US" altLang="en-US" sz="800" dirty="0" smtClean="0"/>
          </a:p>
          <a:p>
            <a:pPr eaLnBrk="1" hangingPunct="1">
              <a:defRPr/>
            </a:pPr>
            <a:r>
              <a:rPr lang="en-US" sz="2400" dirty="0"/>
              <a:t>Each town’s BoS must vote to put the draft Management Plan on their town’s meeting agenda along with the topic of </a:t>
            </a:r>
            <a:r>
              <a:rPr lang="en-US" sz="2400" dirty="0" smtClean="0"/>
              <a:t>Designation.</a:t>
            </a:r>
          </a:p>
          <a:p>
            <a:pPr eaLnBrk="1" hangingPunct="1">
              <a:defRPr/>
            </a:pPr>
            <a:endParaRPr lang="en-US" altLang="en-US" sz="800" dirty="0" smtClean="0"/>
          </a:p>
          <a:p>
            <a:pPr eaLnBrk="1" hangingPunct="1">
              <a:defRPr/>
            </a:pPr>
            <a:r>
              <a:rPr lang="en-US" sz="2400" dirty="0"/>
              <a:t>Formal town spring 2018 Annual Meeting votes in participating towns to determine whether towns agree with Designation and accept the draft Management Plan.</a:t>
            </a:r>
            <a:endParaRPr lang="en-US" alt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7497" y="228600"/>
            <a:ext cx="8689903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2056" y="6324599"/>
            <a:ext cx="8698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Nashua River - Harvard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432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/>
          <a:lstStyle/>
          <a:p>
            <a:r>
              <a:rPr lang="en-US" altLang="en-US" sz="6000" dirty="0" smtClean="0"/>
              <a:t>Questions?</a:t>
            </a:r>
            <a:r>
              <a:rPr lang="en-US" altLang="en-US" sz="6000" dirty="0"/>
              <a:t/>
            </a:r>
            <a:br>
              <a:rPr lang="en-US" altLang="en-US" sz="6000" dirty="0"/>
            </a:b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13980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744"/>
            <a:ext cx="9144000" cy="60945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5060" y="6476256"/>
            <a:ext cx="8698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Squannacook</a:t>
            </a:r>
            <a:r>
              <a:rPr lang="en-US" dirty="0" smtClean="0"/>
              <a:t> River – West Groton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53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689" y="1050131"/>
            <a:ext cx="2514600" cy="167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238" y="3200400"/>
            <a:ext cx="5211762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128" y="4876800"/>
            <a:ext cx="1752268" cy="1905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" y="4724400"/>
            <a:ext cx="2057400" cy="2110533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77" y="0"/>
            <a:ext cx="47498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-27168"/>
            <a:ext cx="2510892" cy="3227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625" y="651072"/>
            <a:ext cx="9144000" cy="4800600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en-US" altLang="en-US" sz="2800" b="1" i="1" u="sng" dirty="0" smtClean="0"/>
          </a:p>
          <a:p>
            <a:pPr algn="ctr" eaLnBrk="1" hangingPunct="1">
              <a:buFontTx/>
              <a:buNone/>
            </a:pPr>
            <a:r>
              <a:rPr lang="en-US" altLang="en-US" sz="2800" b="1" i="1" u="sng" dirty="0" smtClean="0"/>
              <a:t>CONTACT US</a:t>
            </a:r>
          </a:p>
          <a:p>
            <a:pPr algn="ctr" eaLnBrk="1" hangingPunct="1">
              <a:buFontTx/>
              <a:buNone/>
            </a:pPr>
            <a:endParaRPr lang="en-US" altLang="en-US" sz="2400" b="1" dirty="0" smtClean="0"/>
          </a:p>
          <a:p>
            <a:pPr algn="ctr" eaLnBrk="1" hangingPunct="1">
              <a:buNone/>
            </a:pPr>
            <a:r>
              <a:rPr lang="en-US" altLang="en-US" sz="2400" b="1" dirty="0" smtClean="0"/>
              <a:t>See </a:t>
            </a:r>
            <a:r>
              <a:rPr lang="en-US" sz="2400" u="sng" dirty="0">
                <a:hlinkClick r:id="rId3"/>
              </a:rPr>
              <a:t>http</a:t>
            </a:r>
            <a:r>
              <a:rPr lang="en-US" sz="2400" u="sng" dirty="0" smtClean="0">
                <a:hlinkClick r:id="rId3"/>
              </a:rPr>
              <a:t>://WildandScenicNashuaRivers.org</a:t>
            </a:r>
            <a:endParaRPr lang="en-US" sz="2400" u="sng" dirty="0" smtClean="0"/>
          </a:p>
          <a:p>
            <a:pPr algn="ctr" eaLnBrk="1" hangingPunct="1">
              <a:buFontTx/>
              <a:buNone/>
            </a:pPr>
            <a:endParaRPr lang="en-US" altLang="en-US" sz="2400" b="1" dirty="0" smtClean="0"/>
          </a:p>
          <a:p>
            <a:pPr algn="ctr" eaLnBrk="1" hangingPunct="1">
              <a:buFontTx/>
              <a:buNone/>
            </a:pPr>
            <a:r>
              <a:rPr lang="en-US" altLang="en-US" sz="2400" b="1" dirty="0" smtClean="0"/>
              <a:t>At Nashua River Watershed Association (NRWA)</a:t>
            </a:r>
          </a:p>
          <a:p>
            <a:pPr eaLnBrk="1" hangingPunct="1"/>
            <a:r>
              <a:rPr lang="en-US" altLang="en-US" sz="2400" dirty="0" smtClean="0"/>
              <a:t>Al Futterman, Land Programs and Outreach Director</a:t>
            </a:r>
          </a:p>
          <a:p>
            <a:pPr marL="0" indent="0" eaLnBrk="1" hangingPunct="1">
              <a:buNone/>
            </a:pPr>
            <a:r>
              <a:rPr lang="en-US" altLang="en-US" sz="2400" dirty="0"/>
              <a:t> </a:t>
            </a:r>
            <a:r>
              <a:rPr lang="en-US" altLang="en-US" sz="2400" dirty="0" smtClean="0"/>
              <a:t>   (978) 448-0299</a:t>
            </a:r>
          </a:p>
          <a:p>
            <a:pPr eaLnBrk="1" hangingPunct="1"/>
            <a:endParaRPr lang="en-US" altLang="en-US" sz="900" dirty="0" smtClean="0"/>
          </a:p>
          <a:p>
            <a:pPr eaLnBrk="1" hangingPunct="1">
              <a:buFontTx/>
              <a:buNone/>
            </a:pPr>
            <a:r>
              <a:rPr lang="en-US" altLang="en-US" sz="2400" dirty="0" smtClean="0"/>
              <a:t>		</a:t>
            </a:r>
            <a:r>
              <a:rPr lang="en-US" altLang="en-US" sz="2400" b="1" dirty="0" smtClean="0"/>
              <a:t>At National Park Service (NPS)</a:t>
            </a:r>
          </a:p>
          <a:p>
            <a:pPr eaLnBrk="1" hangingPunct="1"/>
            <a:r>
              <a:rPr lang="en-US" altLang="en-US" sz="2400" dirty="0" smtClean="0"/>
              <a:t>Jamie </a:t>
            </a:r>
            <a:r>
              <a:rPr lang="en-US" altLang="en-US" sz="2400" dirty="0" err="1" smtClean="0"/>
              <a:t>Fosburgh</a:t>
            </a:r>
            <a:r>
              <a:rPr lang="en-US" altLang="en-US" sz="2400" dirty="0" smtClean="0"/>
              <a:t>, Northeast Region Rivers Program             New England Team Leader</a:t>
            </a:r>
          </a:p>
          <a:p>
            <a:pPr eaLnBrk="1" hangingPunct="1">
              <a:buFontTx/>
              <a:buNone/>
            </a:pPr>
            <a:r>
              <a:rPr lang="en-US" altLang="en-US" sz="2400" dirty="0" smtClean="0"/>
              <a:t>    (617) 223-5191</a:t>
            </a:r>
          </a:p>
          <a:p>
            <a:pPr eaLnBrk="1" hangingPunct="1">
              <a:buFontTx/>
              <a:buNone/>
            </a:pPr>
            <a:endParaRPr lang="en-US" altLang="en-US" sz="2400" dirty="0" smtClean="0"/>
          </a:p>
        </p:txBody>
      </p:sp>
      <p:pic>
        <p:nvPicPr>
          <p:cNvPr id="25603" name="Picture 4" descr="NRWA color letterhead- org name onl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5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5" descr="NP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1250"/>
            <a:ext cx="9144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0"/>
            <a:ext cx="88392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" y="6534834"/>
            <a:ext cx="876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Photo Credits for Slides x, v, y: Cindy Knox. Photo Credits for Slides x, v: NRWA Archives.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188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48" y="1447800"/>
            <a:ext cx="9220200" cy="2057400"/>
          </a:xfrm>
        </p:spPr>
        <p:txBody>
          <a:bodyPr/>
          <a:lstStyle/>
          <a:p>
            <a:r>
              <a:rPr lang="en-US" sz="2800" dirty="0" smtClean="0"/>
              <a:t>Boards of Selectmen of </a:t>
            </a:r>
            <a:br>
              <a:rPr lang="en-US" sz="2800" dirty="0" smtClean="0"/>
            </a:br>
            <a:r>
              <a:rPr lang="en-US" altLang="en-US" sz="2800" dirty="0" smtClean="0"/>
              <a:t>Ayer</a:t>
            </a:r>
            <a:r>
              <a:rPr lang="en-US" altLang="en-US" sz="2800" dirty="0"/>
              <a:t>, </a:t>
            </a:r>
            <a:r>
              <a:rPr lang="en-US" altLang="en-US" sz="2800" dirty="0" smtClean="0"/>
              <a:t>Bolton, Brookline, Dunstable</a:t>
            </a:r>
            <a:r>
              <a:rPr lang="en-US" altLang="en-US" sz="2800" dirty="0"/>
              <a:t>, Groton, Harvard, </a:t>
            </a:r>
            <a:r>
              <a:rPr lang="en-US" altLang="en-US" sz="2800" dirty="0" smtClean="0"/>
              <a:t/>
            </a:r>
            <a:br>
              <a:rPr lang="en-US" altLang="en-US" sz="2800" dirty="0" smtClean="0"/>
            </a:br>
            <a:r>
              <a:rPr lang="en-US" altLang="en-US" sz="2800" dirty="0" smtClean="0"/>
              <a:t>Hollis, Lancaster</a:t>
            </a:r>
            <a:r>
              <a:rPr lang="en-US" altLang="en-US" sz="2800" dirty="0"/>
              <a:t>, Shirley, Townsend, &amp; </a:t>
            </a:r>
            <a:r>
              <a:rPr lang="en-US" altLang="en-US" sz="2800" dirty="0" smtClean="0"/>
              <a:t>Pepperell</a:t>
            </a:r>
            <a:br>
              <a:rPr lang="en-US" altLang="en-US" sz="2800" dirty="0" smtClean="0"/>
            </a:br>
            <a:r>
              <a:rPr lang="en-US" altLang="en-US" sz="2800" dirty="0" smtClean="0"/>
              <a:t>have </a:t>
            </a:r>
            <a:r>
              <a:rPr lang="en-US" sz="2800" dirty="0" smtClean="0"/>
              <a:t>voted to endorse the Study.</a:t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The </a:t>
            </a:r>
            <a:r>
              <a:rPr lang="en-US" sz="2800" dirty="0"/>
              <a:t>Study </a:t>
            </a:r>
            <a:r>
              <a:rPr lang="en-US" sz="2800" dirty="0" smtClean="0"/>
              <a:t>was </a:t>
            </a:r>
            <a:r>
              <a:rPr lang="en-US" sz="2800" dirty="0"/>
              <a:t>authorized by </a:t>
            </a:r>
            <a:r>
              <a:rPr lang="en-US" sz="2800" dirty="0" smtClean="0"/>
              <a:t>Congress, </a:t>
            </a:r>
            <a:br>
              <a:rPr lang="en-US" sz="2800" dirty="0" smtClean="0"/>
            </a:br>
            <a:r>
              <a:rPr lang="en-US" sz="2800" dirty="0" smtClean="0"/>
              <a:t>which Congresswoman </a:t>
            </a:r>
            <a:r>
              <a:rPr lang="en-US" sz="2800" dirty="0"/>
              <a:t>Tsongas publically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announced in January </a:t>
            </a:r>
            <a:r>
              <a:rPr lang="en-US" sz="2800" dirty="0"/>
              <a:t>2015.</a:t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3800"/>
            <a:ext cx="9144000" cy="380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3130" y="-2286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/>
              <a:t>What is a Wild and Scenic River Study?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130" y="914400"/>
            <a:ext cx="9110870" cy="59436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800" dirty="0" smtClean="0"/>
              <a:t>Congressionally authorized Study</a:t>
            </a:r>
            <a:r>
              <a:rPr lang="en-US" altLang="en-US" sz="2800" b="1" dirty="0" smtClean="0"/>
              <a:t> </a:t>
            </a:r>
            <a:r>
              <a:rPr lang="en-US" altLang="en-US" sz="2800" dirty="0" smtClean="0"/>
              <a:t>to determine whether a river segment is </a:t>
            </a:r>
            <a:r>
              <a:rPr lang="en-US" altLang="en-US" sz="2800" i="1" u="sng" dirty="0" smtClean="0"/>
              <a:t>eligible and suitable</a:t>
            </a:r>
            <a:r>
              <a:rPr lang="en-US" altLang="en-US" sz="2800" dirty="0" smtClean="0"/>
              <a:t>        for designation. 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sz="800" dirty="0" smtClean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800" dirty="0" smtClean="0"/>
              <a:t>Based on 1968 Wild &amp; Scenic Rivers Act to protect and restore the nation’s best rivers. Presently, 170+ rivers designated.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sz="8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Conducted by </a:t>
            </a:r>
            <a:r>
              <a:rPr lang="en-US" altLang="en-US" sz="2800" dirty="0"/>
              <a:t>Study Committee </a:t>
            </a:r>
            <a:r>
              <a:rPr lang="en-US" altLang="en-US" sz="2400" dirty="0"/>
              <a:t>with</a:t>
            </a:r>
            <a:r>
              <a:rPr lang="en-US" altLang="en-US" sz="2800" dirty="0"/>
              <a:t> much public </a:t>
            </a:r>
            <a:r>
              <a:rPr lang="en-US" altLang="en-US" sz="2800" dirty="0" smtClean="0"/>
              <a:t>input; </a:t>
            </a:r>
            <a:r>
              <a:rPr lang="en-US" altLang="en-US" sz="2800" dirty="0"/>
              <a:t>~3 years to finish Study.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8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Develops </a:t>
            </a:r>
            <a:r>
              <a:rPr lang="en-US" altLang="en-US" sz="2800" dirty="0"/>
              <a:t>a </a:t>
            </a:r>
            <a:r>
              <a:rPr lang="en-US" altLang="en-US" sz="2800" u="sng" dirty="0" smtClean="0"/>
              <a:t>River Management Plan </a:t>
            </a:r>
            <a:r>
              <a:rPr lang="en-US" altLang="en-US" sz="2800" dirty="0"/>
              <a:t>to protect and restore the outstanding resources of these rivers.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dirty="0" smtClean="0"/>
          </a:p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5963" y="76200"/>
            <a:ext cx="9139536" cy="609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2056" y="6324599"/>
            <a:ext cx="8698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Nashua River - Groton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8600"/>
            <a:ext cx="8991600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The Nashua River Study Committee </a:t>
            </a:r>
            <a:r>
              <a:rPr lang="en-US" sz="2000" dirty="0" smtClean="0"/>
              <a:t>consists of a representative and an alternate appointed by the participating towns’ BoS. </a:t>
            </a:r>
          </a:p>
          <a:p>
            <a:endParaRPr lang="en-US" sz="900" dirty="0" smtClean="0"/>
          </a:p>
          <a:p>
            <a:r>
              <a:rPr lang="en-US" dirty="0" smtClean="0"/>
              <a:t>Current </a:t>
            </a:r>
            <a:r>
              <a:rPr lang="en-US" dirty="0"/>
              <a:t>S</a:t>
            </a:r>
            <a:r>
              <a:rPr lang="en-US" dirty="0" smtClean="0"/>
              <a:t>tudy </a:t>
            </a:r>
            <a:r>
              <a:rPr lang="en-US" dirty="0"/>
              <a:t>Committee </a:t>
            </a:r>
            <a:r>
              <a:rPr lang="en-US" dirty="0" smtClean="0"/>
              <a:t>members are:</a:t>
            </a:r>
          </a:p>
          <a:p>
            <a:endParaRPr lang="en-US" sz="800" dirty="0" smtClean="0"/>
          </a:p>
          <a:p>
            <a:r>
              <a:rPr lang="en-US" dirty="0"/>
              <a:t>	</a:t>
            </a:r>
            <a:r>
              <a:rPr lang="en-US" dirty="0" smtClean="0"/>
              <a:t>Ayer</a:t>
            </a:r>
            <a:r>
              <a:rPr lang="en-US" dirty="0"/>
              <a:t>	</a:t>
            </a:r>
            <a:r>
              <a:rPr lang="en-US" dirty="0" smtClean="0"/>
              <a:t>	Beth Suedmeyer (rep) &amp; Robert Pontbriand (alt)</a:t>
            </a:r>
            <a:endParaRPr lang="en-US" dirty="0"/>
          </a:p>
          <a:p>
            <a:pPr lvl="0"/>
            <a:r>
              <a:rPr lang="en-US" dirty="0" smtClean="0"/>
              <a:t>	Bolton		</a:t>
            </a:r>
            <a:r>
              <a:rPr lang="en-US" dirty="0"/>
              <a:t>Rona Balco (rep) &amp; </a:t>
            </a:r>
            <a:r>
              <a:rPr lang="en-US" dirty="0" smtClean="0"/>
              <a:t>Rebecca </a:t>
            </a:r>
            <a:r>
              <a:rPr lang="en-US" dirty="0"/>
              <a:t>Longvall (alt)</a:t>
            </a:r>
          </a:p>
          <a:p>
            <a:pPr lvl="0"/>
            <a:r>
              <a:rPr lang="en-US" dirty="0" smtClean="0"/>
              <a:t>	Brookline	Jordan </a:t>
            </a:r>
            <a:r>
              <a:rPr lang="en-US" dirty="0"/>
              <a:t>Bailey (rep) </a:t>
            </a:r>
            <a:r>
              <a:rPr lang="en-US" dirty="0" smtClean="0"/>
              <a:t>&amp; </a:t>
            </a:r>
            <a:r>
              <a:rPr lang="en-US" dirty="0"/>
              <a:t>Drew Kellner (alt)</a:t>
            </a:r>
          </a:p>
          <a:p>
            <a:r>
              <a:rPr lang="en-US" dirty="0"/>
              <a:t>	</a:t>
            </a:r>
            <a:r>
              <a:rPr lang="en-US" dirty="0" smtClean="0"/>
              <a:t>Dunstable</a:t>
            </a:r>
            <a:r>
              <a:rPr lang="en-US" dirty="0"/>
              <a:t>	Leah </a:t>
            </a:r>
            <a:r>
              <a:rPr lang="en-US" dirty="0" smtClean="0"/>
              <a:t>Basbanes </a:t>
            </a:r>
            <a:r>
              <a:rPr lang="en-US" dirty="0"/>
              <a:t>(rep) &amp; </a:t>
            </a:r>
            <a:r>
              <a:rPr lang="en-US" dirty="0" smtClean="0"/>
              <a:t>Judy Larter (alt)</a:t>
            </a:r>
            <a:r>
              <a:rPr lang="en-US" dirty="0"/>
              <a:t>	</a:t>
            </a:r>
          </a:p>
          <a:p>
            <a:r>
              <a:rPr lang="en-US" dirty="0" smtClean="0"/>
              <a:t>	Groton</a:t>
            </a:r>
            <a:r>
              <a:rPr lang="en-US" dirty="0"/>
              <a:t>	</a:t>
            </a:r>
            <a:r>
              <a:rPr lang="en-US" dirty="0" smtClean="0"/>
              <a:t>	Nadia Madden</a:t>
            </a:r>
            <a:r>
              <a:rPr lang="en-US" dirty="0"/>
              <a:t> (rep) &amp; </a:t>
            </a:r>
            <a:r>
              <a:rPr lang="en-US" dirty="0" smtClean="0"/>
              <a:t>Tim Newman (alt)</a:t>
            </a:r>
            <a:r>
              <a:rPr lang="en-US" dirty="0"/>
              <a:t>	</a:t>
            </a:r>
            <a:endParaRPr lang="en-US" dirty="0" smtClean="0"/>
          </a:p>
          <a:p>
            <a:pPr lvl="0"/>
            <a:r>
              <a:rPr lang="en-US" dirty="0"/>
              <a:t>	</a:t>
            </a:r>
            <a:r>
              <a:rPr lang="en-US" dirty="0" smtClean="0"/>
              <a:t>Hollis		</a:t>
            </a:r>
            <a:r>
              <a:rPr lang="en-US" dirty="0" err="1" smtClean="0"/>
              <a:t>LeeAnn</a:t>
            </a:r>
            <a:r>
              <a:rPr lang="en-US" dirty="0" smtClean="0"/>
              <a:t> </a:t>
            </a:r>
            <a:r>
              <a:rPr lang="en-US" dirty="0"/>
              <a:t>Wolff (rep) and Laura Bianco (alt)</a:t>
            </a:r>
          </a:p>
          <a:p>
            <a:r>
              <a:rPr lang="en-US" dirty="0" smtClean="0"/>
              <a:t>	Harvard</a:t>
            </a:r>
            <a:r>
              <a:rPr lang="en-US" dirty="0"/>
              <a:t>	</a:t>
            </a:r>
            <a:r>
              <a:rPr lang="en-US" dirty="0" smtClean="0"/>
              <a:t>	Lucy Wallace</a:t>
            </a:r>
            <a:r>
              <a:rPr lang="en-US" dirty="0"/>
              <a:t> (rep) 	</a:t>
            </a:r>
          </a:p>
          <a:p>
            <a:r>
              <a:rPr lang="en-US" dirty="0" smtClean="0"/>
              <a:t>	Lancaster</a:t>
            </a:r>
            <a:r>
              <a:rPr lang="en-US" dirty="0"/>
              <a:t>	Bill </a:t>
            </a:r>
            <a:r>
              <a:rPr lang="en-US" dirty="0" smtClean="0"/>
              <a:t>Flynn</a:t>
            </a:r>
            <a:r>
              <a:rPr lang="en-US" dirty="0"/>
              <a:t> (rep) &amp; </a:t>
            </a:r>
            <a:r>
              <a:rPr lang="en-US" dirty="0" smtClean="0"/>
              <a:t>Susan Munyon (alt)</a:t>
            </a:r>
            <a:r>
              <a:rPr lang="en-US" dirty="0"/>
              <a:t>	</a:t>
            </a:r>
            <a:r>
              <a:rPr lang="en-US" dirty="0" smtClean="0"/>
              <a:t>	</a:t>
            </a:r>
            <a:endParaRPr lang="en-US" dirty="0"/>
          </a:p>
          <a:p>
            <a:r>
              <a:rPr lang="en-US" dirty="0" smtClean="0"/>
              <a:t>	Pepperell</a:t>
            </a:r>
            <a:r>
              <a:rPr lang="en-US" dirty="0"/>
              <a:t>	Paula </a:t>
            </a:r>
            <a:r>
              <a:rPr lang="en-US" dirty="0" smtClean="0"/>
              <a:t>Terrasi </a:t>
            </a:r>
            <a:r>
              <a:rPr lang="en-US" dirty="0"/>
              <a:t>(rep) &amp; </a:t>
            </a:r>
            <a:r>
              <a:rPr lang="en-US" dirty="0" smtClean="0"/>
              <a:t>Mark Andrews (alt)</a:t>
            </a:r>
            <a:r>
              <a:rPr lang="en-US" dirty="0"/>
              <a:t>	</a:t>
            </a:r>
          </a:p>
          <a:p>
            <a:r>
              <a:rPr lang="en-US" dirty="0" smtClean="0"/>
              <a:t>	Shirley </a:t>
            </a:r>
            <a:r>
              <a:rPr lang="en-US" dirty="0"/>
              <a:t>	</a:t>
            </a:r>
            <a:r>
              <a:rPr lang="en-US" dirty="0" smtClean="0"/>
              <a:t>	Heidi Ricci</a:t>
            </a:r>
            <a:r>
              <a:rPr lang="en-US" dirty="0"/>
              <a:t> (rep</a:t>
            </a:r>
            <a:r>
              <a:rPr lang="en-US" dirty="0" smtClean="0"/>
              <a:t>)</a:t>
            </a:r>
            <a:r>
              <a:rPr lang="en-US" dirty="0"/>
              <a:t> </a:t>
            </a:r>
            <a:r>
              <a:rPr lang="en-US" dirty="0" smtClean="0"/>
              <a:t>&amp; Betsy Colburn (alt)</a:t>
            </a:r>
            <a:endParaRPr lang="en-US" dirty="0"/>
          </a:p>
          <a:p>
            <a:r>
              <a:rPr lang="en-US" dirty="0" smtClean="0"/>
              <a:t>	Townsend</a:t>
            </a:r>
            <a:r>
              <a:rPr lang="en-US" dirty="0"/>
              <a:t>	Bill </a:t>
            </a:r>
            <a:r>
              <a:rPr lang="en-US" dirty="0" smtClean="0"/>
              <a:t>Wilkinson</a:t>
            </a:r>
            <a:r>
              <a:rPr lang="en-US" dirty="0"/>
              <a:t> (rep</a:t>
            </a:r>
            <a:r>
              <a:rPr lang="en-US" dirty="0" smtClean="0"/>
              <a:t>)</a:t>
            </a:r>
            <a:endParaRPr lang="en-US" sz="105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Other voting committee members include representatives from 	           National Park Service and Nashua River Watershed Association.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5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Non-voting members include representatives from MA Div. of Ecological Restoration,  MA Dept. of Fish &amp; Game, US Fish &amp; Wildlife Service and	     US Geologica</a:t>
            </a:r>
            <a:r>
              <a:rPr lang="en-US" dirty="0"/>
              <a:t>l</a:t>
            </a:r>
            <a:r>
              <a:rPr lang="en-US" dirty="0" smtClean="0"/>
              <a:t> Survey.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5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Participating guests include local and regional resource experts and stakeholders from Massachusetts and New Hampshire.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26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91600" cy="1143000"/>
          </a:xfrm>
        </p:spPr>
        <p:txBody>
          <a:bodyPr/>
          <a:lstStyle/>
          <a:p>
            <a:pPr eaLnBrk="1" hangingPunct="1"/>
            <a:r>
              <a:rPr lang="en-US" altLang="en-US" sz="2800" b="1" dirty="0" smtClean="0"/>
              <a:t>What Parts of the Rivers are Being Considered?</a:t>
            </a:r>
            <a:r>
              <a:rPr lang="en-US" altLang="en-US" sz="2800" dirty="0" smtClean="0"/>
              <a:t> 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295400"/>
            <a:ext cx="86868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1800" dirty="0" smtClean="0"/>
              <a:t>River Segment 1: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dirty="0" smtClean="0"/>
              <a:t>	</a:t>
            </a:r>
            <a:r>
              <a:rPr lang="en-US" altLang="en-US" sz="2400" b="1" dirty="0" smtClean="0"/>
              <a:t>Nashua River </a:t>
            </a:r>
            <a:r>
              <a:rPr lang="en-US" altLang="en-US" sz="2400" b="1" i="1" dirty="0" smtClean="0"/>
              <a:t>Mainstem</a:t>
            </a:r>
            <a:r>
              <a:rPr lang="en-US" altLang="en-US" sz="2400" dirty="0" smtClean="0"/>
              <a:t>:  from the Confluence of the  North and South Nashua Rivers in Lancaster to state line   at Pepperell/ Dunstable with four mile stretch of Pepperell Pond informally participating.</a:t>
            </a:r>
          </a:p>
          <a:p>
            <a:pPr eaLnBrk="1" hangingPunct="1">
              <a:lnSpc>
                <a:spcPct val="90000"/>
              </a:lnSpc>
            </a:pPr>
            <a:endParaRPr lang="en-US" altLang="en-US" sz="1200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 smtClean="0"/>
              <a:t>River Segment 2: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b="1" dirty="0" smtClean="0"/>
              <a:t>	Squannacook River:</a:t>
            </a:r>
            <a:r>
              <a:rPr lang="en-US" altLang="en-US" sz="2400" dirty="0" smtClean="0"/>
              <a:t>  from the headwaters in Townsend to its confluence with Nashua River </a:t>
            </a:r>
            <a:r>
              <a:rPr lang="en-US" altLang="en-US" sz="2400" i="1" dirty="0" smtClean="0"/>
              <a:t>Mainstem</a:t>
            </a:r>
            <a:r>
              <a:rPr lang="en-US" altLang="en-US" sz="2400" dirty="0" smtClean="0"/>
              <a:t> in Shirley/ Ayer.</a:t>
            </a:r>
          </a:p>
          <a:p>
            <a:pPr eaLnBrk="1" hangingPunct="1">
              <a:lnSpc>
                <a:spcPct val="90000"/>
              </a:lnSpc>
            </a:pPr>
            <a:endParaRPr lang="en-US" altLang="en-US" sz="1200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 smtClean="0"/>
              <a:t>River Segment 3: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en-US" sz="2400" b="1" dirty="0" smtClean="0"/>
              <a:t>	Nissitissit River</a:t>
            </a:r>
            <a:r>
              <a:rPr lang="en-US" altLang="en-US" sz="2400" dirty="0" smtClean="0"/>
              <a:t>: from state line to its confluence with Nashua River </a:t>
            </a:r>
            <a:r>
              <a:rPr lang="en-US" altLang="en-US" sz="2400" i="1" dirty="0" smtClean="0"/>
              <a:t>Mainstem</a:t>
            </a:r>
            <a:r>
              <a:rPr lang="en-US" altLang="en-US" sz="2400" dirty="0" smtClean="0"/>
              <a:t> in Pepperell </a:t>
            </a:r>
            <a:r>
              <a:rPr lang="en-US" altLang="en-US" sz="2400" dirty="0"/>
              <a:t>with </a:t>
            </a:r>
            <a:r>
              <a:rPr lang="en-US" altLang="en-US" sz="2400" dirty="0" smtClean="0"/>
              <a:t>upper reach from Lake </a:t>
            </a:r>
            <a:r>
              <a:rPr lang="en-US" altLang="en-US" sz="2400" dirty="0" err="1"/>
              <a:t>Potanipo</a:t>
            </a:r>
            <a:r>
              <a:rPr lang="en-US" altLang="en-US" sz="2400" dirty="0"/>
              <a:t> in Brookline, NH </a:t>
            </a:r>
            <a:r>
              <a:rPr lang="en-US" altLang="en-US" sz="2400" dirty="0" smtClean="0"/>
              <a:t>to MA state-line </a:t>
            </a:r>
            <a:r>
              <a:rPr lang="en-US" altLang="en-US" sz="2400" dirty="0"/>
              <a:t>informally participating</a:t>
            </a:r>
            <a:r>
              <a:rPr lang="en-US" altLang="en-US" sz="2400" dirty="0" smtClean="0"/>
              <a:t>.</a:t>
            </a:r>
            <a:endParaRPr lang="en-US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69057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/>
              <a:t/>
            </a:r>
            <a:br>
              <a:rPr lang="en-US" altLang="en-US" sz="3600" b="1" dirty="0" smtClean="0"/>
            </a:br>
            <a:r>
              <a:rPr lang="en-US" altLang="en-US" sz="3600" b="1" dirty="0" smtClean="0"/>
              <a:t>What is so special about these rivers?</a:t>
            </a:r>
            <a:br>
              <a:rPr lang="en-US" altLang="en-US" sz="3600" b="1" dirty="0" smtClean="0"/>
            </a:br>
            <a:r>
              <a:rPr lang="en-US" altLang="en-US" sz="800" b="1" u="sng" dirty="0" smtClean="0"/>
              <a:t/>
            </a:r>
            <a:br>
              <a:rPr lang="en-US" altLang="en-US" sz="800" b="1" u="sng" dirty="0" smtClean="0"/>
            </a:br>
            <a:r>
              <a:rPr lang="en-US" altLang="en-US" sz="2400" i="1" u="sng" dirty="0" smtClean="0"/>
              <a:t>Outstandingly  Remarkable  Resource  Values</a:t>
            </a:r>
            <a:r>
              <a:rPr lang="en-US" altLang="en-US" sz="2400" i="1" dirty="0" smtClean="0"/>
              <a:t/>
            </a:r>
            <a:br>
              <a:rPr lang="en-US" altLang="en-US" sz="2400" i="1" dirty="0" smtClean="0"/>
            </a:br>
            <a:endParaRPr lang="en-US" altLang="en-US" sz="2400" i="1" dirty="0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9144000" cy="5440363"/>
          </a:xfrm>
        </p:spPr>
        <p:txBody>
          <a:bodyPr/>
          <a:lstStyle/>
          <a:p>
            <a:pPr eaLnBrk="1" hangingPunct="1"/>
            <a:r>
              <a:rPr lang="en-US" altLang="en-US" sz="2400" dirty="0" smtClean="0"/>
              <a:t>Recreation </a:t>
            </a:r>
            <a:r>
              <a:rPr lang="en-US" altLang="en-US" sz="1800" dirty="0" err="1" smtClean="0"/>
              <a:t>e.g</a:t>
            </a:r>
            <a:r>
              <a:rPr lang="en-US" altLang="en-US" sz="1800" dirty="0" smtClean="0"/>
              <a:t>: </a:t>
            </a:r>
            <a:r>
              <a:rPr lang="en-US" altLang="en-US" sz="2400" dirty="0" smtClean="0"/>
              <a:t>boating, trout stocking, bass fishing tournament.</a:t>
            </a:r>
          </a:p>
          <a:p>
            <a:pPr eaLnBrk="1" hangingPunct="1"/>
            <a:r>
              <a:rPr lang="en-US" altLang="en-US" sz="2400" dirty="0"/>
              <a:t>Scenic &amp; natural landscapes.</a:t>
            </a:r>
          </a:p>
          <a:p>
            <a:pPr marL="0" indent="0" eaLnBrk="1" hangingPunct="1">
              <a:buNone/>
            </a:pPr>
            <a:endParaRPr lang="en-US" altLang="en-US" sz="2400" dirty="0" smtClean="0"/>
          </a:p>
          <a:p>
            <a:pPr eaLnBrk="1" hangingPunct="1"/>
            <a:endParaRPr lang="en-US" altLang="en-US" sz="2400" dirty="0" smtClean="0"/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sz="2400" dirty="0" smtClean="0"/>
          </a:p>
          <a:p>
            <a:pPr eaLnBrk="1" hangingPunct="1"/>
            <a:endParaRPr lang="en-US" altLang="en-US" sz="2400" dirty="0" smtClean="0"/>
          </a:p>
          <a:p>
            <a:pPr eaLnBrk="1" hangingPunct="1"/>
            <a:endParaRPr lang="en-US" altLang="en-US" sz="1100" dirty="0" smtClean="0"/>
          </a:p>
          <a:p>
            <a:pPr eaLnBrk="1" hangingPunct="1"/>
            <a:r>
              <a:rPr lang="en-US" altLang="en-US" sz="2400" dirty="0" smtClean="0"/>
              <a:t>Ecological values </a:t>
            </a:r>
            <a:r>
              <a:rPr lang="en-US" altLang="en-US" sz="2200" dirty="0" smtClean="0"/>
              <a:t>including </a:t>
            </a:r>
            <a:r>
              <a:rPr lang="en-US" altLang="en-US" sz="2400" dirty="0" smtClean="0"/>
              <a:t>cold-water fisheries, ACECs, biodiversity &amp; habitat.</a:t>
            </a:r>
          </a:p>
          <a:p>
            <a:pPr eaLnBrk="1" hangingPunct="1"/>
            <a:endParaRPr lang="en-US" altLang="en-US" sz="600" dirty="0" smtClean="0"/>
          </a:p>
          <a:p>
            <a:pPr eaLnBrk="1" hangingPunct="1"/>
            <a:r>
              <a:rPr lang="en-US" altLang="en-US" sz="2400" dirty="0" smtClean="0"/>
              <a:t>Local cultural &amp; </a:t>
            </a:r>
            <a:r>
              <a:rPr lang="en-US" altLang="en-US" sz="2400" dirty="0"/>
              <a:t>industrial </a:t>
            </a:r>
            <a:r>
              <a:rPr lang="en-US" altLang="en-US" sz="2400" dirty="0" smtClean="0"/>
              <a:t>history </a:t>
            </a:r>
            <a:r>
              <a:rPr lang="en-US" altLang="en-US" sz="1800" dirty="0" err="1" smtClean="0"/>
              <a:t>e.g</a:t>
            </a:r>
            <a:r>
              <a:rPr lang="en-US" altLang="en-US" sz="1800" dirty="0" smtClean="0"/>
              <a:t>: </a:t>
            </a:r>
            <a:r>
              <a:rPr lang="en-US" altLang="en-US" sz="2400" dirty="0" smtClean="0"/>
              <a:t>reversal of Nashua from top 10 most polluted rivers in US.</a:t>
            </a:r>
          </a:p>
          <a:p>
            <a:pPr eaLnBrk="1" hangingPunct="1"/>
            <a:endParaRPr lang="en-US" altLang="en-US" sz="2400" dirty="0" smtClean="0"/>
          </a:p>
          <a:p>
            <a:pPr eaLnBrk="1" hangingPunct="1"/>
            <a:endParaRPr lang="en-US" altLang="en-US" sz="2400" dirty="0" smtClean="0"/>
          </a:p>
          <a:p>
            <a:pPr eaLnBrk="1" hangingPunct="1"/>
            <a:endParaRPr lang="en-US" altLang="en-US" sz="2400" dirty="0" smtClean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635448"/>
            <a:ext cx="3402013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304800" y="5943600"/>
            <a:ext cx="883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b="1"/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304800" y="381000"/>
            <a:ext cx="883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b="1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19200" y="2612532"/>
            <a:ext cx="3048000" cy="2276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1527</TotalTime>
  <Words>551</Words>
  <Application>Microsoft Office PowerPoint</Application>
  <PresentationFormat>On-screen Show (4:3)</PresentationFormat>
  <Paragraphs>134</Paragraphs>
  <Slides>22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Default Design</vt:lpstr>
      <vt:lpstr>Partnership  Wild and Scenic Rivers </vt:lpstr>
      <vt:lpstr>PowerPoint Presentation</vt:lpstr>
      <vt:lpstr>Boards of Selectmen of  Ayer, Bolton, Brookline, Dunstable, Groton, Harvard,  Hollis, Lancaster, Shirley, Townsend, &amp; Pepperell have voted to endorse the Study.  The Study was authorized by Congress,  which Congresswoman Tsongas publically  announced in January 2015.   </vt:lpstr>
      <vt:lpstr>What is a Wild and Scenic River Study?</vt:lpstr>
      <vt:lpstr>PowerPoint Presentation</vt:lpstr>
      <vt:lpstr>PowerPoint Presentation</vt:lpstr>
      <vt:lpstr>What Parts of the Rivers are Being Considered? </vt:lpstr>
      <vt:lpstr>PowerPoint Presentation</vt:lpstr>
      <vt:lpstr> What is so special about these rivers?  Outstandingly  Remarkable  Resource  Values </vt:lpstr>
      <vt:lpstr>PowerPoint Presentation</vt:lpstr>
      <vt:lpstr>Why is the Wild and Scenic River Study itself so valuable?  </vt:lpstr>
      <vt:lpstr>PowerPoint Presentation</vt:lpstr>
      <vt:lpstr>What would Wild &amp; Scenic designation achieve? </vt:lpstr>
      <vt:lpstr>PowerPoint Presentation</vt:lpstr>
      <vt:lpstr>What the Study and Designation  DOES  NOT  DO:</vt:lpstr>
      <vt:lpstr>PowerPoint Presentation</vt:lpstr>
      <vt:lpstr>Next Steps for the Study Committee </vt:lpstr>
      <vt:lpstr>PowerPoint Presentation</vt:lpstr>
      <vt:lpstr>Questions? </vt:lpstr>
      <vt:lpstr>PowerPoint Presentation</vt:lpstr>
      <vt:lpstr>PowerPoint Presentation</vt:lpstr>
      <vt:lpstr>PowerPoint Presentation</vt:lpstr>
    </vt:vector>
  </TitlesOfParts>
  <Company>Nashua River Watershed Association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Partnership  Wild and Scenic Rivers – National Park Service</dc:title>
  <dc:creator>AlF</dc:creator>
  <cp:lastModifiedBy>Al Futterman</cp:lastModifiedBy>
  <cp:revision>180</cp:revision>
  <cp:lastPrinted>2010-05-20T14:38:10Z</cp:lastPrinted>
  <dcterms:created xsi:type="dcterms:W3CDTF">2010-05-11T14:37:00Z</dcterms:created>
  <dcterms:modified xsi:type="dcterms:W3CDTF">2017-12-11T15:25:17Z</dcterms:modified>
</cp:coreProperties>
</file>